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0"/>
  </p:handoutMasterIdLst>
  <p:sldIdLst>
    <p:sldId id="329" r:id="rId2"/>
    <p:sldId id="314" r:id="rId3"/>
    <p:sldId id="330" r:id="rId4"/>
    <p:sldId id="331" r:id="rId5"/>
    <p:sldId id="332" r:id="rId6"/>
    <p:sldId id="333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6" r:id="rId16"/>
    <p:sldId id="337" r:id="rId17"/>
    <p:sldId id="336" r:id="rId18"/>
    <p:sldId id="341" r:id="rId19"/>
    <p:sldId id="287" r:id="rId20"/>
    <p:sldId id="291" r:id="rId21"/>
    <p:sldId id="334" r:id="rId22"/>
    <p:sldId id="343" r:id="rId23"/>
    <p:sldId id="342" r:id="rId24"/>
    <p:sldId id="338" r:id="rId25"/>
    <p:sldId id="304" r:id="rId26"/>
    <p:sldId id="294" r:id="rId27"/>
    <p:sldId id="295" r:id="rId28"/>
    <p:sldId id="296" r:id="rId29"/>
    <p:sldId id="344" r:id="rId30"/>
    <p:sldId id="297" r:id="rId31"/>
    <p:sldId id="306" r:id="rId32"/>
    <p:sldId id="339" r:id="rId33"/>
    <p:sldId id="298" r:id="rId34"/>
    <p:sldId id="308" r:id="rId35"/>
    <p:sldId id="300" r:id="rId36"/>
    <p:sldId id="301" r:id="rId37"/>
    <p:sldId id="340" r:id="rId38"/>
    <p:sldId id="303" r:id="rId39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43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A1A252F-37A8-4136-ABF9-FA024C3BCC25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5FD02E-3E0B-4BAE-A8F4-7632CF0BBC98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20155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67A228-D69F-4888-AA38-0F4E959C185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99629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160D05-8901-4289-9F3D-197C33AA37CD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24760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A655A8-3384-4535-8851-B9DF7ECB47AC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45180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157247-9A62-4A98-AECE-A3EA82EEBDE3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38488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48AA4-1525-4035-AD37-2BF6BAF4B0A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91034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F7610-48C3-4D92-9BB3-8E985167941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9927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2B14F2-E784-4C60-BD17-462A08343E0C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90115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D5A13D-D6A5-4267-AB6F-2294BE592E1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16034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A5A4DD-0A36-405C-82FD-42C634106645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61087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762EC7-EA4C-4DD6-AAD6-886D783D0B0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042830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38940B2-9C09-4A55-A1A6-83901CDFCF77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Wat betekent </a:t>
            </a:r>
            <a:br>
              <a:rPr lang="nl-NL" altLang="nl-NL"/>
            </a:br>
            <a:r>
              <a:rPr lang="nl-NL" altLang="nl-NL"/>
              <a:t>‘statistisch significant’ 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504" y="3886200"/>
            <a:ext cx="8928992" cy="1752600"/>
          </a:xfrm>
        </p:spPr>
        <p:txBody>
          <a:bodyPr/>
          <a:lstStyle/>
          <a:p>
            <a:pPr eaLnBrk="1" hangingPunct="1"/>
            <a:r>
              <a:rPr lang="nl-NL" altLang="nl-NL" sz="2800" dirty="0"/>
              <a:t>Lowlands festival 2008</a:t>
            </a:r>
          </a:p>
          <a:p>
            <a:pPr eaLnBrk="1" hangingPunct="1"/>
            <a:r>
              <a:rPr lang="nl-NL" altLang="nl-NL" sz="2800" dirty="0"/>
              <a:t>Presentatie in Lowlands University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8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854" name="Picture 8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2771" name="Group 3"/>
          <p:cNvGraphicFramePr>
            <a:graphicFrameLocks noGrp="1"/>
          </p:cNvGraphicFramePr>
          <p:nvPr/>
        </p:nvGraphicFramePr>
        <p:xfrm>
          <a:off x="323850" y="549275"/>
          <a:ext cx="3959225" cy="5303839"/>
        </p:xfrm>
        <a:graphic>
          <a:graphicData uri="http://schemas.openxmlformats.org/drawingml/2006/table">
            <a:tbl>
              <a:tblPr/>
              <a:tblGrid>
                <a:gridCol w="1412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1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5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nl-NL" altLang="nl-NL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</a:t>
                      </a: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dag vorige menstruatie</a:t>
                      </a:r>
                      <a:endParaRPr kumimoji="0" lang="nl-NL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nl-NL" altLang="nl-NL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</a:t>
                      </a: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deze menstruatie</a:t>
                      </a:r>
                      <a:endParaRPr kumimoji="0" lang="nl-NL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Duur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van deze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Cyclus</a:t>
                      </a:r>
                      <a:endParaRPr kumimoji="0" lang="nl-NL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7216" name="Rectangle 76"/>
          <p:cNvSpPr>
            <a:spLocks noChangeArrowheads="1"/>
          </p:cNvSpPr>
          <p:nvPr/>
        </p:nvSpPr>
        <p:spPr bwMode="auto">
          <a:xfrm>
            <a:off x="395288" y="1700213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15-mei-06	12-jun-06	28</a:t>
            </a:r>
          </a:p>
        </p:txBody>
      </p:sp>
      <p:sp>
        <p:nvSpPr>
          <p:cNvPr id="7217" name="Rectangle 77"/>
          <p:cNvSpPr>
            <a:spLocks noChangeArrowheads="1"/>
          </p:cNvSpPr>
          <p:nvPr/>
        </p:nvSpPr>
        <p:spPr bwMode="auto">
          <a:xfrm>
            <a:off x="395288" y="2176463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12-jun-06	11-jul-06	29	</a:t>
            </a:r>
          </a:p>
        </p:txBody>
      </p:sp>
      <p:sp>
        <p:nvSpPr>
          <p:cNvPr id="7218" name="Rectangle 78"/>
          <p:cNvSpPr>
            <a:spLocks noChangeArrowheads="1"/>
          </p:cNvSpPr>
          <p:nvPr/>
        </p:nvSpPr>
        <p:spPr bwMode="auto">
          <a:xfrm>
            <a:off x="395288" y="2654300"/>
            <a:ext cx="388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11-jul-06	8-aug-06	28</a:t>
            </a:r>
          </a:p>
        </p:txBody>
      </p:sp>
      <p:sp>
        <p:nvSpPr>
          <p:cNvPr id="32847" name="Rectangle 79"/>
          <p:cNvSpPr>
            <a:spLocks noChangeArrowheads="1"/>
          </p:cNvSpPr>
          <p:nvPr/>
        </p:nvSpPr>
        <p:spPr bwMode="auto">
          <a:xfrm>
            <a:off x="395288" y="3130550"/>
            <a:ext cx="388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8-aug-06	5-sep-06	28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2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4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8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878" name="Picture 8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3795" name="Group 3"/>
          <p:cNvGraphicFramePr>
            <a:graphicFrameLocks noGrp="1"/>
          </p:cNvGraphicFramePr>
          <p:nvPr/>
        </p:nvGraphicFramePr>
        <p:xfrm>
          <a:off x="323850" y="549275"/>
          <a:ext cx="3959225" cy="5303839"/>
        </p:xfrm>
        <a:graphic>
          <a:graphicData uri="http://schemas.openxmlformats.org/drawingml/2006/table">
            <a:tbl>
              <a:tblPr/>
              <a:tblGrid>
                <a:gridCol w="1412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1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5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nl-NL" altLang="nl-NL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</a:t>
                      </a: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dag vorige menstruatie</a:t>
                      </a:r>
                      <a:endParaRPr kumimoji="0" lang="nl-NL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nl-NL" altLang="nl-NL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</a:t>
                      </a: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deze menstruatie</a:t>
                      </a:r>
                      <a:endParaRPr kumimoji="0" lang="nl-NL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Duur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van deze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Cyclus</a:t>
                      </a:r>
                      <a:endParaRPr kumimoji="0" lang="nl-NL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8240" name="Rectangle 76"/>
          <p:cNvSpPr>
            <a:spLocks noChangeArrowheads="1"/>
          </p:cNvSpPr>
          <p:nvPr/>
        </p:nvSpPr>
        <p:spPr bwMode="auto">
          <a:xfrm>
            <a:off x="395288" y="1700213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15-mei-06	12-jun-06	28</a:t>
            </a:r>
          </a:p>
        </p:txBody>
      </p:sp>
      <p:sp>
        <p:nvSpPr>
          <p:cNvPr id="8241" name="Rectangle 77"/>
          <p:cNvSpPr>
            <a:spLocks noChangeArrowheads="1"/>
          </p:cNvSpPr>
          <p:nvPr/>
        </p:nvSpPr>
        <p:spPr bwMode="auto">
          <a:xfrm>
            <a:off x="395288" y="2176463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12-jun-06	11-jul-06	29	</a:t>
            </a:r>
          </a:p>
        </p:txBody>
      </p:sp>
      <p:sp>
        <p:nvSpPr>
          <p:cNvPr id="8242" name="Rectangle 78"/>
          <p:cNvSpPr>
            <a:spLocks noChangeArrowheads="1"/>
          </p:cNvSpPr>
          <p:nvPr/>
        </p:nvSpPr>
        <p:spPr bwMode="auto">
          <a:xfrm>
            <a:off x="395288" y="2654300"/>
            <a:ext cx="388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11-jul-06	8-aug-06	28</a:t>
            </a:r>
          </a:p>
        </p:txBody>
      </p:sp>
      <p:sp>
        <p:nvSpPr>
          <p:cNvPr id="8243" name="Rectangle 79"/>
          <p:cNvSpPr>
            <a:spLocks noChangeArrowheads="1"/>
          </p:cNvSpPr>
          <p:nvPr/>
        </p:nvSpPr>
        <p:spPr bwMode="auto">
          <a:xfrm>
            <a:off x="395288" y="3130550"/>
            <a:ext cx="388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8-aug-06	5-sep-06	28</a:t>
            </a:r>
          </a:p>
        </p:txBody>
      </p:sp>
      <p:sp>
        <p:nvSpPr>
          <p:cNvPr id="33872" name="Rectangle 80"/>
          <p:cNvSpPr>
            <a:spLocks noChangeArrowheads="1"/>
          </p:cNvSpPr>
          <p:nvPr/>
        </p:nvSpPr>
        <p:spPr bwMode="auto">
          <a:xfrm>
            <a:off x="395288" y="3608388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5-sep-06	3-okt-06	29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7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8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902" name="Picture 8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4819" name="Group 3"/>
          <p:cNvGraphicFramePr>
            <a:graphicFrameLocks noGrp="1"/>
          </p:cNvGraphicFramePr>
          <p:nvPr/>
        </p:nvGraphicFramePr>
        <p:xfrm>
          <a:off x="323850" y="549275"/>
          <a:ext cx="3959225" cy="5303839"/>
        </p:xfrm>
        <a:graphic>
          <a:graphicData uri="http://schemas.openxmlformats.org/drawingml/2006/table">
            <a:tbl>
              <a:tblPr/>
              <a:tblGrid>
                <a:gridCol w="1412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1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5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nl-NL" altLang="nl-NL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</a:t>
                      </a: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dag vorige menstruatie</a:t>
                      </a:r>
                      <a:endParaRPr kumimoji="0" lang="nl-NL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nl-NL" altLang="nl-NL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</a:t>
                      </a: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deze menstruatie</a:t>
                      </a:r>
                      <a:endParaRPr kumimoji="0" lang="nl-NL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Duur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van deze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Cyclus</a:t>
                      </a:r>
                      <a:endParaRPr kumimoji="0" lang="nl-NL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264" name="Rectangle 76"/>
          <p:cNvSpPr>
            <a:spLocks noChangeArrowheads="1"/>
          </p:cNvSpPr>
          <p:nvPr/>
        </p:nvSpPr>
        <p:spPr bwMode="auto">
          <a:xfrm>
            <a:off x="395288" y="1700213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15-mei-06	12-jun-06	28</a:t>
            </a:r>
          </a:p>
        </p:txBody>
      </p:sp>
      <p:sp>
        <p:nvSpPr>
          <p:cNvPr id="9265" name="Rectangle 77"/>
          <p:cNvSpPr>
            <a:spLocks noChangeArrowheads="1"/>
          </p:cNvSpPr>
          <p:nvPr/>
        </p:nvSpPr>
        <p:spPr bwMode="auto">
          <a:xfrm>
            <a:off x="395288" y="2176463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12-jun-06	11-jul-06	29	</a:t>
            </a:r>
          </a:p>
        </p:txBody>
      </p:sp>
      <p:sp>
        <p:nvSpPr>
          <p:cNvPr id="9266" name="Rectangle 78"/>
          <p:cNvSpPr>
            <a:spLocks noChangeArrowheads="1"/>
          </p:cNvSpPr>
          <p:nvPr/>
        </p:nvSpPr>
        <p:spPr bwMode="auto">
          <a:xfrm>
            <a:off x="395288" y="2654300"/>
            <a:ext cx="388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11-jul-06	8-aug-06	28</a:t>
            </a:r>
          </a:p>
        </p:txBody>
      </p:sp>
      <p:sp>
        <p:nvSpPr>
          <p:cNvPr id="9267" name="Rectangle 79"/>
          <p:cNvSpPr>
            <a:spLocks noChangeArrowheads="1"/>
          </p:cNvSpPr>
          <p:nvPr/>
        </p:nvSpPr>
        <p:spPr bwMode="auto">
          <a:xfrm>
            <a:off x="395288" y="3130550"/>
            <a:ext cx="388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8-aug-06	5-sep-06	28</a:t>
            </a:r>
          </a:p>
        </p:txBody>
      </p:sp>
      <p:sp>
        <p:nvSpPr>
          <p:cNvPr id="9268" name="Rectangle 80"/>
          <p:cNvSpPr>
            <a:spLocks noChangeArrowheads="1"/>
          </p:cNvSpPr>
          <p:nvPr/>
        </p:nvSpPr>
        <p:spPr bwMode="auto">
          <a:xfrm>
            <a:off x="395288" y="3608388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5-sep-06	3-okt-06	29</a:t>
            </a:r>
          </a:p>
        </p:txBody>
      </p:sp>
      <p:sp>
        <p:nvSpPr>
          <p:cNvPr id="34897" name="Rectangle 81"/>
          <p:cNvSpPr>
            <a:spLocks noChangeArrowheads="1"/>
          </p:cNvSpPr>
          <p:nvPr/>
        </p:nvSpPr>
        <p:spPr bwMode="auto">
          <a:xfrm>
            <a:off x="395288" y="4084638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3-okt-06	30-okt-06	27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4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425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97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8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926" name="Picture 8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5843" name="Group 3"/>
          <p:cNvGraphicFramePr>
            <a:graphicFrameLocks noGrp="1"/>
          </p:cNvGraphicFramePr>
          <p:nvPr/>
        </p:nvGraphicFramePr>
        <p:xfrm>
          <a:off x="323850" y="549275"/>
          <a:ext cx="3959225" cy="5303839"/>
        </p:xfrm>
        <a:graphic>
          <a:graphicData uri="http://schemas.openxmlformats.org/drawingml/2006/table">
            <a:tbl>
              <a:tblPr/>
              <a:tblGrid>
                <a:gridCol w="1412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1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5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nl-NL" altLang="nl-NL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</a:t>
                      </a: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dag vorige menstruatie</a:t>
                      </a:r>
                      <a:endParaRPr kumimoji="0" lang="nl-NL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nl-NL" altLang="nl-NL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</a:t>
                      </a: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deze menstruatie</a:t>
                      </a:r>
                      <a:endParaRPr kumimoji="0" lang="nl-NL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Duur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van deze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Cyclus</a:t>
                      </a:r>
                      <a:endParaRPr kumimoji="0" lang="nl-NL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0288" name="Rectangle 76"/>
          <p:cNvSpPr>
            <a:spLocks noChangeArrowheads="1"/>
          </p:cNvSpPr>
          <p:nvPr/>
        </p:nvSpPr>
        <p:spPr bwMode="auto">
          <a:xfrm>
            <a:off x="395288" y="1700213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15-mei-06	12-jun-06	28</a:t>
            </a:r>
          </a:p>
        </p:txBody>
      </p:sp>
      <p:sp>
        <p:nvSpPr>
          <p:cNvPr id="10289" name="Rectangle 77"/>
          <p:cNvSpPr>
            <a:spLocks noChangeArrowheads="1"/>
          </p:cNvSpPr>
          <p:nvPr/>
        </p:nvSpPr>
        <p:spPr bwMode="auto">
          <a:xfrm>
            <a:off x="395288" y="2176463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12-jun-06	11-jul-06	29	</a:t>
            </a:r>
          </a:p>
        </p:txBody>
      </p:sp>
      <p:sp>
        <p:nvSpPr>
          <p:cNvPr id="10290" name="Rectangle 78"/>
          <p:cNvSpPr>
            <a:spLocks noChangeArrowheads="1"/>
          </p:cNvSpPr>
          <p:nvPr/>
        </p:nvSpPr>
        <p:spPr bwMode="auto">
          <a:xfrm>
            <a:off x="395288" y="2654300"/>
            <a:ext cx="388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11-jul-06	8-aug-06	28</a:t>
            </a:r>
          </a:p>
        </p:txBody>
      </p:sp>
      <p:sp>
        <p:nvSpPr>
          <p:cNvPr id="10291" name="Rectangle 79"/>
          <p:cNvSpPr>
            <a:spLocks noChangeArrowheads="1"/>
          </p:cNvSpPr>
          <p:nvPr/>
        </p:nvSpPr>
        <p:spPr bwMode="auto">
          <a:xfrm>
            <a:off x="395288" y="3130550"/>
            <a:ext cx="388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8-aug-06	5-sep-06	28</a:t>
            </a:r>
          </a:p>
        </p:txBody>
      </p:sp>
      <p:sp>
        <p:nvSpPr>
          <p:cNvPr id="10292" name="Rectangle 80"/>
          <p:cNvSpPr>
            <a:spLocks noChangeArrowheads="1"/>
          </p:cNvSpPr>
          <p:nvPr/>
        </p:nvSpPr>
        <p:spPr bwMode="auto">
          <a:xfrm>
            <a:off x="395288" y="3608388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5-sep-06	3-okt-06	29</a:t>
            </a:r>
          </a:p>
        </p:txBody>
      </p:sp>
      <p:sp>
        <p:nvSpPr>
          <p:cNvPr id="10293" name="Rectangle 81"/>
          <p:cNvSpPr>
            <a:spLocks noChangeArrowheads="1"/>
          </p:cNvSpPr>
          <p:nvPr/>
        </p:nvSpPr>
        <p:spPr bwMode="auto">
          <a:xfrm>
            <a:off x="395288" y="4084638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3-okt-06	30-okt-06	27</a:t>
            </a:r>
          </a:p>
        </p:txBody>
      </p:sp>
      <p:sp>
        <p:nvSpPr>
          <p:cNvPr id="35922" name="Rectangle 82"/>
          <p:cNvSpPr>
            <a:spLocks noChangeArrowheads="1"/>
          </p:cNvSpPr>
          <p:nvPr/>
        </p:nvSpPr>
        <p:spPr bwMode="auto">
          <a:xfrm>
            <a:off x="395288" y="4562475"/>
            <a:ext cx="388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30-okt-06	28-nov-06	29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2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8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50" name="Picture 8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6867" name="Group 3"/>
          <p:cNvGraphicFramePr>
            <a:graphicFrameLocks noGrp="1"/>
          </p:cNvGraphicFramePr>
          <p:nvPr/>
        </p:nvGraphicFramePr>
        <p:xfrm>
          <a:off x="323850" y="549275"/>
          <a:ext cx="3959225" cy="5303839"/>
        </p:xfrm>
        <a:graphic>
          <a:graphicData uri="http://schemas.openxmlformats.org/drawingml/2006/table">
            <a:tbl>
              <a:tblPr/>
              <a:tblGrid>
                <a:gridCol w="1412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1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5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nl-NL" altLang="nl-NL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</a:t>
                      </a: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dag vorige menstruatie</a:t>
                      </a:r>
                      <a:endParaRPr kumimoji="0" lang="nl-NL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nl-NL" altLang="nl-NL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</a:t>
                      </a: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deze menstruatie</a:t>
                      </a:r>
                      <a:endParaRPr kumimoji="0" lang="nl-NL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Duur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van deze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Cyclus</a:t>
                      </a:r>
                      <a:endParaRPr kumimoji="0" lang="nl-NL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1312" name="Rectangle 76"/>
          <p:cNvSpPr>
            <a:spLocks noChangeArrowheads="1"/>
          </p:cNvSpPr>
          <p:nvPr/>
        </p:nvSpPr>
        <p:spPr bwMode="auto">
          <a:xfrm>
            <a:off x="395288" y="1700213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15-mei-06	12-jun-06	28</a:t>
            </a:r>
          </a:p>
        </p:txBody>
      </p:sp>
      <p:sp>
        <p:nvSpPr>
          <p:cNvPr id="11313" name="Rectangle 77"/>
          <p:cNvSpPr>
            <a:spLocks noChangeArrowheads="1"/>
          </p:cNvSpPr>
          <p:nvPr/>
        </p:nvSpPr>
        <p:spPr bwMode="auto">
          <a:xfrm>
            <a:off x="395288" y="2176463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12-jun-06	11-jul-06	29	</a:t>
            </a:r>
          </a:p>
        </p:txBody>
      </p:sp>
      <p:sp>
        <p:nvSpPr>
          <p:cNvPr id="11314" name="Rectangle 78"/>
          <p:cNvSpPr>
            <a:spLocks noChangeArrowheads="1"/>
          </p:cNvSpPr>
          <p:nvPr/>
        </p:nvSpPr>
        <p:spPr bwMode="auto">
          <a:xfrm>
            <a:off x="395288" y="2654300"/>
            <a:ext cx="388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11-jul-06	8-aug-06	28</a:t>
            </a:r>
          </a:p>
        </p:txBody>
      </p:sp>
      <p:sp>
        <p:nvSpPr>
          <p:cNvPr id="11315" name="Rectangle 79"/>
          <p:cNvSpPr>
            <a:spLocks noChangeArrowheads="1"/>
          </p:cNvSpPr>
          <p:nvPr/>
        </p:nvSpPr>
        <p:spPr bwMode="auto">
          <a:xfrm>
            <a:off x="395288" y="3130550"/>
            <a:ext cx="388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8-aug-06	5-sep-06	28</a:t>
            </a:r>
          </a:p>
        </p:txBody>
      </p:sp>
      <p:sp>
        <p:nvSpPr>
          <p:cNvPr id="11316" name="Rectangle 80"/>
          <p:cNvSpPr>
            <a:spLocks noChangeArrowheads="1"/>
          </p:cNvSpPr>
          <p:nvPr/>
        </p:nvSpPr>
        <p:spPr bwMode="auto">
          <a:xfrm>
            <a:off x="395288" y="3608388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5-sep-06	3-okt-06	29</a:t>
            </a:r>
          </a:p>
        </p:txBody>
      </p:sp>
      <p:sp>
        <p:nvSpPr>
          <p:cNvPr id="11317" name="Rectangle 81"/>
          <p:cNvSpPr>
            <a:spLocks noChangeArrowheads="1"/>
          </p:cNvSpPr>
          <p:nvPr/>
        </p:nvSpPr>
        <p:spPr bwMode="auto">
          <a:xfrm>
            <a:off x="395288" y="4084638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3-okt-06	30-okt-06	27</a:t>
            </a:r>
          </a:p>
        </p:txBody>
      </p:sp>
      <p:sp>
        <p:nvSpPr>
          <p:cNvPr id="11318" name="Rectangle 82"/>
          <p:cNvSpPr>
            <a:spLocks noChangeArrowheads="1"/>
          </p:cNvSpPr>
          <p:nvPr/>
        </p:nvSpPr>
        <p:spPr bwMode="auto">
          <a:xfrm>
            <a:off x="395288" y="4562475"/>
            <a:ext cx="388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30-okt-06	28-nov-06	29</a:t>
            </a:r>
          </a:p>
        </p:txBody>
      </p:sp>
      <p:sp>
        <p:nvSpPr>
          <p:cNvPr id="36947" name="Rectangle 83"/>
          <p:cNvSpPr>
            <a:spLocks noChangeArrowheads="1"/>
          </p:cNvSpPr>
          <p:nvPr/>
        </p:nvSpPr>
        <p:spPr bwMode="auto">
          <a:xfrm>
            <a:off x="395288" y="5038725"/>
            <a:ext cx="388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28-nov-06	26-dec-06	28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6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4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116262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/>
              <a:t>Na dertig cycli :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827088" y="5229225"/>
            <a:ext cx="820940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blijken 2 </a:t>
            </a:r>
            <a:r>
              <a:rPr lang="nl-NL" altLang="nl-NL" sz="3200" baseline="30000" dirty="0"/>
              <a:t>v</a:t>
            </a:r>
            <a:r>
              <a:rPr lang="nl-NL" altLang="nl-NL" sz="3200" dirty="0"/>
              <a:t>/</a:t>
            </a:r>
            <a:r>
              <a:rPr lang="nl-NL" altLang="nl-NL" sz="2400" dirty="0"/>
              <a:t>d</a:t>
            </a:r>
            <a:r>
              <a:rPr lang="nl-NL" altLang="nl-NL" sz="3200" dirty="0"/>
              <a:t> 30 cycli 26 dagen te duren</a:t>
            </a:r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116262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/>
              <a:t>Na dertig cycli :</a:t>
            </a:r>
          </a:p>
        </p:txBody>
      </p:sp>
    </p:spTree>
    <p:extLst>
      <p:ext uri="{BB962C8B-B14F-4D97-AF65-F5344CB8AC3E}">
        <p14:creationId xmlns:p14="http://schemas.microsoft.com/office/powerpoint/2010/main" val="318827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3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827088" y="5229225"/>
            <a:ext cx="820940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dus de kans op cyclus van 26 dagen is 2/30 </a:t>
            </a:r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116262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/>
              <a:t>Na dertig cycli :</a:t>
            </a:r>
          </a:p>
        </p:txBody>
      </p:sp>
    </p:spTree>
    <p:extLst>
      <p:ext uri="{BB962C8B-B14F-4D97-AF65-F5344CB8AC3E}">
        <p14:creationId xmlns:p14="http://schemas.microsoft.com/office/powerpoint/2010/main" val="653903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30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827088" y="5229225"/>
            <a:ext cx="820940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dus de kans op cyclus van 26 dagen is 2/30 </a:t>
            </a:r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116262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/>
              <a:t>Na dertig cycli :</a:t>
            </a: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827088" y="5741987"/>
            <a:ext cx="820940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>
                <a:cs typeface="Arial" panose="020B0604020202020204" pitchFamily="34" charset="0"/>
              </a:rPr>
              <a:t>                                                            ≈ </a:t>
            </a:r>
            <a:r>
              <a:rPr lang="nl-NL" altLang="nl-NL" sz="3200" dirty="0"/>
              <a:t>7% </a:t>
            </a:r>
          </a:p>
        </p:txBody>
      </p:sp>
    </p:spTree>
    <p:extLst>
      <p:ext uri="{BB962C8B-B14F-4D97-AF65-F5344CB8AC3E}">
        <p14:creationId xmlns:p14="http://schemas.microsoft.com/office/powerpoint/2010/main" val="9634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30" grpId="0" autoUpdateAnimBg="0"/>
      <p:bldP spid="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14825" cy="374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116262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/>
              <a:t>Na vele cycli 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130425"/>
            <a:ext cx="7632700" cy="2306638"/>
          </a:xfrm>
        </p:spPr>
        <p:txBody>
          <a:bodyPr/>
          <a:lstStyle/>
          <a:p>
            <a:pPr eaLnBrk="1" hangingPunct="1"/>
            <a:r>
              <a:rPr lang="nl-NL" altLang="nl-NL"/>
              <a:t>Twee Lowland bezoekers, </a:t>
            </a:r>
            <a:br>
              <a:rPr lang="nl-NL" altLang="nl-NL"/>
            </a:br>
            <a:br>
              <a:rPr lang="nl-NL" altLang="nl-NL"/>
            </a:br>
            <a:r>
              <a:rPr lang="nl-NL" altLang="nl-NL"/>
              <a:t>een jongen en een meisje….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14825" cy="374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384872" cy="113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Na oneindig          	veel cycli…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827088" y="5229225"/>
            <a:ext cx="7993062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…smelten de kolommen samen tot</a:t>
            </a:r>
          </a:p>
          <a:p>
            <a:pPr algn="ctr" eaLnBrk="1" hangingPunct="1">
              <a:spcBef>
                <a:spcPct val="20000"/>
              </a:spcBef>
            </a:pPr>
            <a:r>
              <a:rPr lang="nl-NL" altLang="nl-NL" sz="3200" dirty="0"/>
              <a:t>“de normale verdeling”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359222" y="980728"/>
            <a:ext cx="9181330" cy="5877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4000" dirty="0"/>
              <a:t>de normale verdeling…</a:t>
            </a:r>
          </a:p>
          <a:p>
            <a:pPr eaLnBrk="1" hangingPunct="1">
              <a:spcBef>
                <a:spcPct val="20000"/>
              </a:spcBef>
            </a:pPr>
            <a:endParaRPr lang="nl-NL" altLang="nl-NL" sz="3200" dirty="0"/>
          </a:p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…kom je in de natuur heel vaak tegen. </a:t>
            </a:r>
          </a:p>
          <a:p>
            <a:pPr eaLnBrk="1" hangingPunct="1">
              <a:spcBef>
                <a:spcPct val="20000"/>
              </a:spcBef>
            </a:pPr>
            <a:endParaRPr lang="nl-NL" altLang="nl-NL" sz="3200" dirty="0"/>
          </a:p>
          <a:p>
            <a:pPr eaLnBrk="1" hangingPunct="1">
              <a:spcBef>
                <a:spcPct val="20000"/>
              </a:spcBef>
            </a:pPr>
            <a:endParaRPr lang="nl-NL" altLang="nl-NL" sz="3200" dirty="0"/>
          </a:p>
          <a:p>
            <a:pPr eaLnBrk="1" hangingPunct="1">
              <a:spcBef>
                <a:spcPct val="20000"/>
              </a:spcBef>
            </a:pPr>
            <a:endParaRPr lang="nl-NL" altLang="nl-NL" sz="3200" dirty="0"/>
          </a:p>
          <a:p>
            <a:pPr eaLnBrk="1" hangingPunct="1">
              <a:spcBef>
                <a:spcPct val="20000"/>
              </a:spcBef>
            </a:pPr>
            <a:endParaRPr lang="nl-NL" altLang="nl-NL" sz="3200" dirty="0"/>
          </a:p>
        </p:txBody>
      </p:sp>
    </p:spTree>
    <p:extLst>
      <p:ext uri="{BB962C8B-B14F-4D97-AF65-F5344CB8AC3E}">
        <p14:creationId xmlns:p14="http://schemas.microsoft.com/office/powerpoint/2010/main" val="62846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359222" y="980728"/>
            <a:ext cx="9181330" cy="5877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4000" dirty="0"/>
              <a:t>de normale verdeling…</a:t>
            </a:r>
          </a:p>
          <a:p>
            <a:pPr eaLnBrk="1" hangingPunct="1">
              <a:spcBef>
                <a:spcPct val="20000"/>
              </a:spcBef>
            </a:pPr>
            <a:endParaRPr lang="nl-NL" altLang="nl-NL" sz="3200" dirty="0"/>
          </a:p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…kom je in de natuur heel vaak tegen. </a:t>
            </a:r>
          </a:p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                                          Heel ‘normaal’ dus.</a:t>
            </a:r>
          </a:p>
          <a:p>
            <a:pPr eaLnBrk="1" hangingPunct="1">
              <a:spcBef>
                <a:spcPct val="20000"/>
              </a:spcBef>
            </a:pPr>
            <a:endParaRPr lang="nl-NL" altLang="nl-NL" sz="3200" dirty="0"/>
          </a:p>
          <a:p>
            <a:pPr eaLnBrk="1" hangingPunct="1">
              <a:spcBef>
                <a:spcPct val="20000"/>
              </a:spcBef>
            </a:pPr>
            <a:endParaRPr lang="nl-NL" altLang="nl-NL" sz="3200" dirty="0"/>
          </a:p>
          <a:p>
            <a:pPr eaLnBrk="1" hangingPunct="1">
              <a:spcBef>
                <a:spcPct val="20000"/>
              </a:spcBef>
            </a:pPr>
            <a:endParaRPr lang="nl-NL" altLang="nl-NL" sz="3200" dirty="0"/>
          </a:p>
        </p:txBody>
      </p:sp>
    </p:spTree>
    <p:extLst>
      <p:ext uri="{BB962C8B-B14F-4D97-AF65-F5344CB8AC3E}">
        <p14:creationId xmlns:p14="http://schemas.microsoft.com/office/powerpoint/2010/main" val="53947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359222" y="980728"/>
            <a:ext cx="9181330" cy="5877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4000" dirty="0"/>
              <a:t>de normale verdeling…</a:t>
            </a:r>
          </a:p>
          <a:p>
            <a:pPr eaLnBrk="1" hangingPunct="1">
              <a:spcBef>
                <a:spcPct val="20000"/>
              </a:spcBef>
            </a:pPr>
            <a:endParaRPr lang="nl-NL" altLang="nl-NL" sz="3200" dirty="0"/>
          </a:p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…kom je in de natuur heel vaak tegen. </a:t>
            </a:r>
          </a:p>
          <a:p>
            <a:pPr eaLnBrk="1" hangingPunct="1">
              <a:spcBef>
                <a:spcPct val="20000"/>
              </a:spcBef>
            </a:pPr>
            <a:endParaRPr lang="nl-NL" altLang="nl-NL" sz="3200" dirty="0"/>
          </a:p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De grafiek laat zien hoe vaak iets voorkomt : </a:t>
            </a:r>
            <a:br>
              <a:rPr lang="nl-NL" altLang="nl-NL" sz="3200" dirty="0"/>
            </a:br>
            <a:r>
              <a:rPr lang="nl-NL" altLang="nl-NL" sz="3200" dirty="0"/>
              <a:t>          in het midden heel veel,</a:t>
            </a:r>
            <a:br>
              <a:rPr lang="nl-NL" altLang="nl-NL" sz="3200" dirty="0"/>
            </a:br>
            <a:r>
              <a:rPr lang="nl-NL" altLang="nl-NL" sz="3200" dirty="0"/>
              <a:t>          naar de zijkanten steeds minder,</a:t>
            </a:r>
            <a:br>
              <a:rPr lang="nl-NL" altLang="nl-NL" sz="3200" dirty="0"/>
            </a:br>
            <a:r>
              <a:rPr lang="nl-NL" altLang="nl-NL" sz="3200" dirty="0"/>
              <a:t>          aan de uiteinden heel weinig.</a:t>
            </a:r>
          </a:p>
          <a:p>
            <a:pPr eaLnBrk="1" hangingPunct="1">
              <a:spcBef>
                <a:spcPct val="20000"/>
              </a:spcBef>
            </a:pPr>
            <a:endParaRPr lang="nl-NL" altLang="nl-NL" sz="1800" dirty="0"/>
          </a:p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De grafiek wordt ook wel “klok-curve” genoemd.</a:t>
            </a:r>
          </a:p>
          <a:p>
            <a:pPr eaLnBrk="1" hangingPunct="1">
              <a:spcBef>
                <a:spcPct val="20000"/>
              </a:spcBef>
            </a:pPr>
            <a:endParaRPr lang="nl-NL" altLang="nl-NL" sz="3200" dirty="0"/>
          </a:p>
          <a:p>
            <a:pPr eaLnBrk="1" hangingPunct="1">
              <a:spcBef>
                <a:spcPct val="20000"/>
              </a:spcBef>
            </a:pPr>
            <a:endParaRPr lang="nl-NL" altLang="nl-NL" sz="3200" dirty="0"/>
          </a:p>
        </p:txBody>
      </p:sp>
    </p:spTree>
    <p:extLst>
      <p:ext uri="{BB962C8B-B14F-4D97-AF65-F5344CB8AC3E}">
        <p14:creationId xmlns:p14="http://schemas.microsoft.com/office/powerpoint/2010/main" val="201633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359222" y="980728"/>
            <a:ext cx="9181330" cy="5877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4000" dirty="0"/>
              <a:t>de normale verdeling</a:t>
            </a:r>
          </a:p>
          <a:p>
            <a:pPr eaLnBrk="1" hangingPunct="1">
              <a:spcBef>
                <a:spcPct val="20000"/>
              </a:spcBef>
            </a:pPr>
            <a:endParaRPr lang="nl-NL" altLang="nl-NL" sz="3200" dirty="0"/>
          </a:p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En het leuke is, de formule is bekend.</a:t>
            </a:r>
            <a:br>
              <a:rPr lang="nl-NL" altLang="nl-NL" sz="3200" dirty="0"/>
            </a:br>
            <a:r>
              <a:rPr lang="nl-NL" altLang="nl-NL" sz="3200" dirty="0"/>
              <a:t>Je kan er mee rekenen.</a:t>
            </a:r>
          </a:p>
          <a:p>
            <a:pPr eaLnBrk="1" hangingPunct="1">
              <a:spcBef>
                <a:spcPct val="20000"/>
              </a:spcBef>
            </a:pPr>
            <a:br>
              <a:rPr lang="nl-NL" altLang="nl-NL" sz="3200" dirty="0"/>
            </a:br>
            <a:r>
              <a:rPr lang="nl-NL" altLang="nl-NL" sz="3200" dirty="0"/>
              <a:t>Je kan dus uitrekenen wat de kans is…</a:t>
            </a:r>
          </a:p>
          <a:p>
            <a:pPr eaLnBrk="1" hangingPunct="1">
              <a:spcBef>
                <a:spcPct val="20000"/>
              </a:spcBef>
            </a:pPr>
            <a:endParaRPr lang="nl-NL" altLang="nl-NL" sz="3200" dirty="0"/>
          </a:p>
          <a:p>
            <a:pPr eaLnBrk="1" hangingPunct="1">
              <a:spcBef>
                <a:spcPct val="20000"/>
              </a:spcBef>
            </a:pPr>
            <a:endParaRPr lang="nl-NL" altLang="nl-NL" sz="3200" dirty="0"/>
          </a:p>
        </p:txBody>
      </p:sp>
    </p:spTree>
    <p:extLst>
      <p:ext uri="{BB962C8B-B14F-4D97-AF65-F5344CB8AC3E}">
        <p14:creationId xmlns:p14="http://schemas.microsoft.com/office/powerpoint/2010/main" val="2531493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116262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/>
              <a:t>Na 25 dagen :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827088" y="5229225"/>
            <a:ext cx="7993062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… is normaliter de kans dat </a:t>
            </a:r>
          </a:p>
          <a:p>
            <a:pPr algn="ctr" eaLnBrk="1" hangingPunct="1">
              <a:spcBef>
                <a:spcPct val="20000"/>
              </a:spcBef>
            </a:pPr>
            <a:r>
              <a:rPr lang="nl-NL" altLang="nl-NL" sz="3200" dirty="0"/>
              <a:t>het meisje ongesteld is = 0,1 %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116262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/>
              <a:t>Na 26 dagen </a:t>
            </a:r>
          </a:p>
        </p:txBody>
      </p:sp>
      <p:sp>
        <p:nvSpPr>
          <p:cNvPr id="16388" name="Text Box 7"/>
          <p:cNvSpPr txBox="1">
            <a:spLocks noChangeArrowheads="1"/>
          </p:cNvSpPr>
          <p:nvPr/>
        </p:nvSpPr>
        <p:spPr bwMode="auto">
          <a:xfrm>
            <a:off x="827088" y="5229225"/>
            <a:ext cx="7993062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… is de kans dat ze al ongesteld is = 2 %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116262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/>
              <a:t>Na 27 dagen :</a:t>
            </a:r>
          </a:p>
        </p:txBody>
      </p:sp>
      <p:sp>
        <p:nvSpPr>
          <p:cNvPr id="17412" name="Text Box 7"/>
          <p:cNvSpPr txBox="1">
            <a:spLocks noChangeArrowheads="1"/>
          </p:cNvSpPr>
          <p:nvPr/>
        </p:nvSpPr>
        <p:spPr bwMode="auto">
          <a:xfrm>
            <a:off x="827088" y="5229225"/>
            <a:ext cx="7993062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… is de kans dat ze al ongesteld is = 16 %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116262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/>
              <a:t>Na 28 dagen :</a:t>
            </a: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827088" y="5229225"/>
            <a:ext cx="7993062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… is de kans dat ze al ongesteld is = 50 %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116262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/>
              <a:t>Na 28 dagen :</a:t>
            </a: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827088" y="5229225"/>
            <a:ext cx="7993062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… is de kans dat ze al ongesteld is = 50 %</a:t>
            </a:r>
          </a:p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                           in de helft van de gevallen</a:t>
            </a:r>
          </a:p>
        </p:txBody>
      </p:sp>
    </p:spTree>
    <p:extLst>
      <p:ext uri="{BB962C8B-B14F-4D97-AF65-F5344CB8AC3E}">
        <p14:creationId xmlns:p14="http://schemas.microsoft.com/office/powerpoint/2010/main" val="2486934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130425"/>
            <a:ext cx="7632700" cy="2306638"/>
          </a:xfrm>
        </p:spPr>
        <p:txBody>
          <a:bodyPr/>
          <a:lstStyle/>
          <a:p>
            <a:pPr eaLnBrk="1" hangingPunct="1"/>
            <a:r>
              <a:rPr lang="nl-NL" altLang="nl-NL" dirty="0"/>
              <a:t>Twee </a:t>
            </a:r>
            <a:r>
              <a:rPr lang="nl-NL" altLang="nl-NL" dirty="0" err="1"/>
              <a:t>Lowland</a:t>
            </a:r>
            <a:r>
              <a:rPr lang="nl-NL" altLang="nl-NL" dirty="0"/>
              <a:t> bezoekers, </a:t>
            </a:r>
            <a:br>
              <a:rPr lang="nl-NL" altLang="nl-NL" dirty="0"/>
            </a:br>
            <a:br>
              <a:rPr lang="nl-NL" altLang="nl-NL" dirty="0"/>
            </a:br>
            <a:r>
              <a:rPr lang="nl-NL" altLang="nl-NL" dirty="0"/>
              <a:t>gaan helemaal los…</a:t>
            </a:r>
          </a:p>
        </p:txBody>
      </p:sp>
    </p:spTree>
    <p:extLst>
      <p:ext uri="{BB962C8B-B14F-4D97-AF65-F5344CB8AC3E}">
        <p14:creationId xmlns:p14="http://schemas.microsoft.com/office/powerpoint/2010/main" val="21423969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116262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/>
              <a:t>Na 29 dagen :</a:t>
            </a:r>
          </a:p>
        </p:txBody>
      </p:sp>
      <p:sp>
        <p:nvSpPr>
          <p:cNvPr id="19460" name="Text Box 9"/>
          <p:cNvSpPr txBox="1">
            <a:spLocks noChangeArrowheads="1"/>
          </p:cNvSpPr>
          <p:nvPr/>
        </p:nvSpPr>
        <p:spPr bwMode="auto">
          <a:xfrm>
            <a:off x="827088" y="5229225"/>
            <a:ext cx="7993062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… is de kans dat ze al ongesteld is = 84 %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116262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/>
              <a:t>Na 30 dagen :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827088" y="5229225"/>
            <a:ext cx="7993062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… is de kans dat ze al ongesteld is = 98 %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116262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/>
              <a:t>Na 30 dagen :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827088" y="5229225"/>
            <a:ext cx="8316912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… is de kans dat ze nog ongesteld wordt</a:t>
            </a:r>
          </a:p>
          <a:p>
            <a:pPr algn="ctr" eaLnBrk="1" hangingPunct="1">
              <a:spcBef>
                <a:spcPct val="20000"/>
              </a:spcBef>
            </a:pPr>
            <a:r>
              <a:rPr lang="nl-NL" altLang="nl-NL" sz="3200" dirty="0"/>
              <a:t>nog maar 2 % …</a:t>
            </a:r>
          </a:p>
        </p:txBody>
      </p:sp>
    </p:spTree>
    <p:extLst>
      <p:ext uri="{BB962C8B-B14F-4D97-AF65-F5344CB8AC3E}">
        <p14:creationId xmlns:p14="http://schemas.microsoft.com/office/powerpoint/2010/main" val="27834768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116262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Na 30 dagen</a:t>
            </a:r>
            <a:br>
              <a:rPr lang="nl-NL" altLang="nl-NL" sz="3200" dirty="0"/>
            </a:br>
            <a:r>
              <a:rPr lang="nl-NL" altLang="nl-NL" sz="3200" dirty="0"/>
              <a:t>        en</a:t>
            </a:r>
            <a:br>
              <a:rPr lang="nl-NL" altLang="nl-NL" sz="3200" dirty="0"/>
            </a:br>
            <a:r>
              <a:rPr lang="nl-NL" altLang="nl-NL" sz="3200" dirty="0"/>
              <a:t>nog steeds niet ongesteld…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827088" y="5229225"/>
            <a:ext cx="7993062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… is de kans dat ze zwanger is = 98 %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0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116262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Na 31 dagen en nog steeds niet ongesteld…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827088" y="5229225"/>
            <a:ext cx="7993062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… is de kans dat ze zwanger is = 99,9 %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116262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Na 32 dagen en nog steeds niet ongesteld…</a:t>
            </a:r>
          </a:p>
          <a:p>
            <a:pPr eaLnBrk="1" hangingPunct="1">
              <a:spcBef>
                <a:spcPct val="20000"/>
              </a:spcBef>
            </a:pPr>
            <a:endParaRPr lang="nl-NL" altLang="nl-NL" sz="3200" dirty="0"/>
          </a:p>
        </p:txBody>
      </p:sp>
      <p:sp>
        <p:nvSpPr>
          <p:cNvPr id="23556" name="Text Box 9"/>
          <p:cNvSpPr txBox="1">
            <a:spLocks noChangeArrowheads="1"/>
          </p:cNvSpPr>
          <p:nvPr/>
        </p:nvSpPr>
        <p:spPr bwMode="auto">
          <a:xfrm>
            <a:off x="827088" y="5229225"/>
            <a:ext cx="7993062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… is de kans dat ze zwanger is = 99,997 %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827088" y="1700213"/>
            <a:ext cx="7416800" cy="144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/>
              <a:t>Na 32 dagen kan je gerust zeggen :</a:t>
            </a:r>
          </a:p>
          <a:p>
            <a:pPr eaLnBrk="1" hangingPunct="1">
              <a:spcBef>
                <a:spcPct val="20000"/>
              </a:spcBef>
            </a:pPr>
            <a:r>
              <a:rPr lang="nl-NL" altLang="nl-NL" sz="3200"/>
              <a:t>		 dat meisje is zwanger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827088" y="4005263"/>
            <a:ext cx="7993062" cy="129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De kans dat ze niet zwanger is, is miniem.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827088" y="1700213"/>
            <a:ext cx="7416800" cy="144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/>
              <a:t>Na 32 dagen kan je gerust zeggen :</a:t>
            </a:r>
          </a:p>
          <a:p>
            <a:pPr eaLnBrk="1" hangingPunct="1">
              <a:spcBef>
                <a:spcPct val="20000"/>
              </a:spcBef>
            </a:pPr>
            <a:r>
              <a:rPr lang="nl-NL" altLang="nl-NL" sz="3200"/>
              <a:t>		 dat meisje is zwanger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827088" y="4005263"/>
            <a:ext cx="7993062" cy="285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De kans dat ze niet zwanger is, is miniem</a:t>
            </a:r>
          </a:p>
          <a:p>
            <a:pPr eaLnBrk="1" hangingPunct="1">
              <a:spcBef>
                <a:spcPct val="20000"/>
              </a:spcBef>
            </a:pPr>
            <a:endParaRPr lang="nl-NL" altLang="nl-NL" sz="3200" dirty="0"/>
          </a:p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En dat is precies wat ze bedoelen met</a:t>
            </a:r>
          </a:p>
          <a:p>
            <a:pPr algn="ctr" eaLnBrk="1" hangingPunct="1">
              <a:spcBef>
                <a:spcPct val="20000"/>
              </a:spcBef>
            </a:pPr>
            <a:r>
              <a:rPr lang="nl-NL" altLang="nl-NL" sz="3200" dirty="0"/>
              <a:t>statistisch significant</a:t>
            </a:r>
          </a:p>
        </p:txBody>
      </p:sp>
    </p:spTree>
    <p:extLst>
      <p:ext uri="{BB962C8B-B14F-4D97-AF65-F5344CB8AC3E}">
        <p14:creationId xmlns:p14="http://schemas.microsoft.com/office/powerpoint/2010/main" val="4038725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68413"/>
            <a:ext cx="7772400" cy="1470025"/>
          </a:xfrm>
        </p:spPr>
        <p:txBody>
          <a:bodyPr/>
          <a:lstStyle/>
          <a:p>
            <a:pPr eaLnBrk="1" hangingPunct="1"/>
            <a:r>
              <a:rPr lang="nl-NL" altLang="nl-NL"/>
              <a:t>Statistisch significant :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024188"/>
            <a:ext cx="7775575" cy="1752600"/>
          </a:xfrm>
        </p:spPr>
        <p:txBody>
          <a:bodyPr/>
          <a:lstStyle/>
          <a:p>
            <a:pPr eaLnBrk="1" hangingPunct="1"/>
            <a:r>
              <a:rPr lang="nl-NL" altLang="nl-NL" dirty="0"/>
              <a:t>Neem maar aan dat het waar is,</a:t>
            </a:r>
          </a:p>
          <a:p>
            <a:pPr eaLnBrk="1" hangingPunct="1"/>
            <a:r>
              <a:rPr lang="nl-NL" altLang="nl-NL" dirty="0"/>
              <a:t>want de kans dat het niet waar is, </a:t>
            </a:r>
          </a:p>
          <a:p>
            <a:pPr eaLnBrk="1" hangingPunct="1"/>
            <a:r>
              <a:rPr lang="nl-NL" altLang="nl-NL" dirty="0"/>
              <a:t>is te klein.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2306638"/>
          </a:xfrm>
        </p:spPr>
        <p:txBody>
          <a:bodyPr/>
          <a:lstStyle/>
          <a:p>
            <a:pPr eaLnBrk="1" hangingPunct="1"/>
            <a:r>
              <a:rPr lang="nl-NL" altLang="nl-NL" dirty="0"/>
              <a:t>Twee </a:t>
            </a:r>
            <a:r>
              <a:rPr lang="nl-NL" altLang="nl-NL" dirty="0" err="1"/>
              <a:t>Lowland</a:t>
            </a:r>
            <a:r>
              <a:rPr lang="nl-NL" altLang="nl-NL" dirty="0"/>
              <a:t> bezoekers, </a:t>
            </a:r>
            <a:br>
              <a:rPr lang="nl-NL" altLang="nl-NL" dirty="0"/>
            </a:br>
            <a:br>
              <a:rPr lang="nl-NL" altLang="nl-NL" dirty="0"/>
            </a:br>
            <a:r>
              <a:rPr lang="nl-NL" altLang="nl-NL" dirty="0"/>
              <a:t>eindigen in een klein tentje….</a:t>
            </a:r>
          </a:p>
        </p:txBody>
      </p:sp>
    </p:spTree>
    <p:extLst>
      <p:ext uri="{BB962C8B-B14F-4D97-AF65-F5344CB8AC3E}">
        <p14:creationId xmlns:p14="http://schemas.microsoft.com/office/powerpoint/2010/main" val="1654685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90000"/>
            <a:ext cx="9144000" cy="3458815"/>
          </a:xfrm>
        </p:spPr>
        <p:txBody>
          <a:bodyPr/>
          <a:lstStyle/>
          <a:p>
            <a:pPr eaLnBrk="1" hangingPunct="1"/>
            <a:r>
              <a:rPr lang="nl-NL" altLang="nl-NL" dirty="0"/>
              <a:t>Twee </a:t>
            </a:r>
            <a:r>
              <a:rPr lang="nl-NL" altLang="nl-NL" dirty="0" err="1"/>
              <a:t>Lowland</a:t>
            </a:r>
            <a:r>
              <a:rPr lang="nl-NL" altLang="nl-NL" dirty="0"/>
              <a:t> bezoekers,</a:t>
            </a:r>
            <a:br>
              <a:rPr lang="nl-NL" altLang="nl-NL" dirty="0"/>
            </a:br>
            <a:br>
              <a:rPr lang="nl-NL" altLang="nl-NL" dirty="0"/>
            </a:br>
            <a:r>
              <a:rPr lang="nl-NL" altLang="nl-NL" dirty="0"/>
              <a:t>de volgende dag, </a:t>
            </a:r>
            <a:br>
              <a:rPr lang="nl-NL" altLang="nl-NL" dirty="0"/>
            </a:br>
            <a:r>
              <a:rPr lang="nl-NL" altLang="nl-NL" dirty="0"/>
              <a:t>maken ze zich zorgen </a:t>
            </a:r>
          </a:p>
        </p:txBody>
      </p:sp>
    </p:spTree>
    <p:extLst>
      <p:ext uri="{BB962C8B-B14F-4D97-AF65-F5344CB8AC3E}">
        <p14:creationId xmlns:p14="http://schemas.microsoft.com/office/powerpoint/2010/main" val="4227948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2306638"/>
          </a:xfrm>
        </p:spPr>
        <p:txBody>
          <a:bodyPr/>
          <a:lstStyle/>
          <a:p>
            <a:pPr eaLnBrk="1" hangingPunct="1"/>
            <a:r>
              <a:rPr lang="nl-NL" altLang="nl-NL" dirty="0"/>
              <a:t>Gelukkig heeft het meisje</a:t>
            </a:r>
            <a:br>
              <a:rPr lang="nl-NL" altLang="nl-NL" dirty="0"/>
            </a:br>
            <a:r>
              <a:rPr lang="nl-NL" altLang="nl-NL" dirty="0"/>
              <a:t>een regelmatige cyclus :</a:t>
            </a:r>
          </a:p>
        </p:txBody>
      </p:sp>
    </p:spTree>
    <p:extLst>
      <p:ext uri="{BB962C8B-B14F-4D97-AF65-F5344CB8AC3E}">
        <p14:creationId xmlns:p14="http://schemas.microsoft.com/office/powerpoint/2010/main" val="1544579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81" name="Picture 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9699" name="Group 3"/>
          <p:cNvGraphicFramePr>
            <a:graphicFrameLocks noGrp="1"/>
          </p:cNvGraphicFramePr>
          <p:nvPr/>
        </p:nvGraphicFramePr>
        <p:xfrm>
          <a:off x="323850" y="549275"/>
          <a:ext cx="3959225" cy="5303839"/>
        </p:xfrm>
        <a:graphic>
          <a:graphicData uri="http://schemas.openxmlformats.org/drawingml/2006/table">
            <a:tbl>
              <a:tblPr/>
              <a:tblGrid>
                <a:gridCol w="1412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1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5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nl-NL" altLang="nl-NL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</a:t>
                      </a: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dag vorige menstruatie</a:t>
                      </a:r>
                      <a:endParaRPr kumimoji="0" lang="nl-NL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nl-NL" altLang="nl-NL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</a:t>
                      </a: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deze menstruatie</a:t>
                      </a:r>
                      <a:endParaRPr kumimoji="0" lang="nl-NL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Duur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van deze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Cyclus</a:t>
                      </a:r>
                      <a:endParaRPr kumimoji="0" lang="nl-NL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9772" name="Rectangle 76"/>
          <p:cNvSpPr>
            <a:spLocks noChangeArrowheads="1"/>
          </p:cNvSpPr>
          <p:nvPr/>
        </p:nvSpPr>
        <p:spPr bwMode="auto">
          <a:xfrm>
            <a:off x="395288" y="1700213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15-mei-06	12-jun-06	28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9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7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0723" name="Group 3"/>
          <p:cNvGraphicFramePr>
            <a:graphicFrameLocks noGrp="1"/>
          </p:cNvGraphicFramePr>
          <p:nvPr/>
        </p:nvGraphicFramePr>
        <p:xfrm>
          <a:off x="323850" y="549275"/>
          <a:ext cx="3959225" cy="5303839"/>
        </p:xfrm>
        <a:graphic>
          <a:graphicData uri="http://schemas.openxmlformats.org/drawingml/2006/table">
            <a:tbl>
              <a:tblPr/>
              <a:tblGrid>
                <a:gridCol w="1412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1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5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nl-NL" altLang="nl-NL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</a:t>
                      </a: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dag vorige menstruatie</a:t>
                      </a:r>
                      <a:endParaRPr kumimoji="0" lang="nl-NL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nl-NL" altLang="nl-NL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</a:t>
                      </a: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deze menstruatie</a:t>
                      </a:r>
                      <a:endParaRPr kumimoji="0" lang="nl-NL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Duur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van deze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Cyclus</a:t>
                      </a:r>
                      <a:endParaRPr kumimoji="0" lang="nl-NL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168" name="Rectangle 76"/>
          <p:cNvSpPr>
            <a:spLocks noChangeArrowheads="1"/>
          </p:cNvSpPr>
          <p:nvPr/>
        </p:nvSpPr>
        <p:spPr bwMode="auto">
          <a:xfrm>
            <a:off x="395288" y="1700213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15-mei-06	12-jun-06	28</a:t>
            </a:r>
          </a:p>
        </p:txBody>
      </p:sp>
      <p:sp>
        <p:nvSpPr>
          <p:cNvPr id="30797" name="Rectangle 77"/>
          <p:cNvSpPr>
            <a:spLocks noChangeArrowheads="1"/>
          </p:cNvSpPr>
          <p:nvPr/>
        </p:nvSpPr>
        <p:spPr bwMode="auto">
          <a:xfrm>
            <a:off x="395288" y="2176463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12-jun-06	11-jul-06	29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0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8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830" name="Picture 8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1747" name="Group 3"/>
          <p:cNvGraphicFramePr>
            <a:graphicFrameLocks noGrp="1"/>
          </p:cNvGraphicFramePr>
          <p:nvPr/>
        </p:nvGraphicFramePr>
        <p:xfrm>
          <a:off x="323850" y="549275"/>
          <a:ext cx="3959225" cy="5303839"/>
        </p:xfrm>
        <a:graphic>
          <a:graphicData uri="http://schemas.openxmlformats.org/drawingml/2006/table">
            <a:tbl>
              <a:tblPr/>
              <a:tblGrid>
                <a:gridCol w="1412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1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5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nl-NL" altLang="nl-NL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</a:t>
                      </a: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dag vorige menstruatie</a:t>
                      </a:r>
                      <a:endParaRPr kumimoji="0" lang="nl-NL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nl-NL" altLang="nl-NL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</a:t>
                      </a: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deze menstruatie</a:t>
                      </a:r>
                      <a:endParaRPr kumimoji="0" lang="nl-NL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Duur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van deze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Cyclus</a:t>
                      </a:r>
                      <a:endParaRPr kumimoji="0" lang="nl-NL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192" name="Rectangle 76"/>
          <p:cNvSpPr>
            <a:spLocks noChangeArrowheads="1"/>
          </p:cNvSpPr>
          <p:nvPr/>
        </p:nvSpPr>
        <p:spPr bwMode="auto">
          <a:xfrm>
            <a:off x="395288" y="1700213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15-mei-06	12-jun-06	28</a:t>
            </a:r>
          </a:p>
        </p:txBody>
      </p:sp>
      <p:sp>
        <p:nvSpPr>
          <p:cNvPr id="6193" name="Rectangle 77"/>
          <p:cNvSpPr>
            <a:spLocks noChangeArrowheads="1"/>
          </p:cNvSpPr>
          <p:nvPr/>
        </p:nvSpPr>
        <p:spPr bwMode="auto">
          <a:xfrm>
            <a:off x="395288" y="2176463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12-jun-06	11-jul-06	29	</a:t>
            </a:r>
          </a:p>
        </p:txBody>
      </p:sp>
      <p:sp>
        <p:nvSpPr>
          <p:cNvPr id="31822" name="Rectangle 78"/>
          <p:cNvSpPr>
            <a:spLocks noChangeArrowheads="1"/>
          </p:cNvSpPr>
          <p:nvPr/>
        </p:nvSpPr>
        <p:spPr bwMode="auto">
          <a:xfrm>
            <a:off x="395288" y="2654300"/>
            <a:ext cx="388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11-jul-06	8-aug-06	28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425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22" grpId="0" autoUpdateAnimBg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</TotalTime>
  <Words>827</Words>
  <Application>Microsoft Office PowerPoint</Application>
  <PresentationFormat>Diavoorstelling (4:3)</PresentationFormat>
  <Paragraphs>155</Paragraphs>
  <Slides>38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38</vt:i4>
      </vt:variant>
    </vt:vector>
  </HeadingPairs>
  <TitlesOfParts>
    <vt:vector size="40" baseType="lpstr">
      <vt:lpstr>Arial</vt:lpstr>
      <vt:lpstr>Standaardontwerp</vt:lpstr>
      <vt:lpstr>Wat betekent  ‘statistisch significant’ ?</vt:lpstr>
      <vt:lpstr>Twee Lowland bezoekers,   een jongen en een meisje….</vt:lpstr>
      <vt:lpstr>Twee Lowland bezoekers,   gaan helemaal los…</vt:lpstr>
      <vt:lpstr>Twee Lowland bezoekers,   eindigen in een klein tentje….</vt:lpstr>
      <vt:lpstr>Twee Lowland bezoekers,  de volgende dag,  maken ze zich zorgen </vt:lpstr>
      <vt:lpstr>Gelukkig heeft het meisje een regelmatige cyclus :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Statistisch significant :</vt:lpstr>
    </vt:vector>
  </TitlesOfParts>
  <Company>RSG Magister Alvinus, Sneek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 betekent  ‘statistisch significant’ ?</dc:title>
  <dc:creator>Mojet</dc:creator>
  <cp:lastModifiedBy>Mart Mojet</cp:lastModifiedBy>
  <cp:revision>39</cp:revision>
  <dcterms:created xsi:type="dcterms:W3CDTF">2008-08-04T07:50:03Z</dcterms:created>
  <dcterms:modified xsi:type="dcterms:W3CDTF">2021-06-04T13:09:41Z</dcterms:modified>
</cp:coreProperties>
</file>