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0"/>
  </p:handoutMasterIdLst>
  <p:sldIdLst>
    <p:sldId id="329" r:id="rId2"/>
    <p:sldId id="314" r:id="rId3"/>
    <p:sldId id="330" r:id="rId4"/>
    <p:sldId id="331" r:id="rId5"/>
    <p:sldId id="332" r:id="rId6"/>
    <p:sldId id="333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6" r:id="rId16"/>
    <p:sldId id="337" r:id="rId17"/>
    <p:sldId id="336" r:id="rId18"/>
    <p:sldId id="341" r:id="rId19"/>
    <p:sldId id="287" r:id="rId20"/>
    <p:sldId id="291" r:id="rId21"/>
    <p:sldId id="334" r:id="rId22"/>
    <p:sldId id="343" r:id="rId23"/>
    <p:sldId id="342" r:id="rId24"/>
    <p:sldId id="338" r:id="rId25"/>
    <p:sldId id="304" r:id="rId26"/>
    <p:sldId id="294" r:id="rId27"/>
    <p:sldId id="295" r:id="rId28"/>
    <p:sldId id="296" r:id="rId29"/>
    <p:sldId id="344" r:id="rId30"/>
    <p:sldId id="297" r:id="rId31"/>
    <p:sldId id="306" r:id="rId32"/>
    <p:sldId id="339" r:id="rId33"/>
    <p:sldId id="298" r:id="rId34"/>
    <p:sldId id="308" r:id="rId35"/>
    <p:sldId id="300" r:id="rId36"/>
    <p:sldId id="301" r:id="rId37"/>
    <p:sldId id="340" r:id="rId38"/>
    <p:sldId id="303" r:id="rId3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1A252F-37A8-4136-ABF9-FA024C3BCC25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FD02E-3E0B-4BAE-A8F4-7632CF0BBC9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015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7A228-D69F-4888-AA38-0F4E959C185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9962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60D05-8901-4289-9F3D-197C33AA37C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2476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A655A8-3384-4535-8851-B9DF7ECB47A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518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57247-9A62-4A98-AECE-A3EA82EEBDE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3848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48AA4-1525-4035-AD37-2BF6BAF4B0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03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F7610-48C3-4D92-9BB3-8E98516794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992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B14F2-E784-4C60-BD17-462A08343E0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9011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D5A13D-D6A5-4267-AB6F-2294BE592E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1603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A5A4DD-0A36-405C-82FD-42C6341066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6108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62EC7-EA4C-4DD6-AAD6-886D783D0B0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4283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8940B2-9C09-4A55-A1A6-83901CDFCF77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Wat betekent </a:t>
            </a:r>
            <a:br>
              <a:rPr lang="nl-NL" altLang="nl-NL" smtClean="0"/>
            </a:br>
            <a:r>
              <a:rPr lang="nl-NL" altLang="nl-NL" smtClean="0"/>
              <a:t>‘statistisch significant’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886200"/>
            <a:ext cx="8928992" cy="1752600"/>
          </a:xfrm>
        </p:spPr>
        <p:txBody>
          <a:bodyPr/>
          <a:lstStyle/>
          <a:p>
            <a:pPr eaLnBrk="1" hangingPunct="1"/>
            <a:r>
              <a:rPr lang="nl-NL" altLang="nl-NL" sz="2800" dirty="0" smtClean="0"/>
              <a:t>Lowlands festival 2008</a:t>
            </a:r>
          </a:p>
          <a:p>
            <a:pPr eaLnBrk="1" hangingPunct="1"/>
            <a:r>
              <a:rPr lang="nl-NL" altLang="nl-NL" sz="2800" dirty="0" smtClean="0"/>
              <a:t>Presentatie in Lowlands University</a:t>
            </a:r>
            <a:endParaRPr lang="nl-NL" altLang="nl-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854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771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216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7217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7218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32847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4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78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3795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240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8241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8242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8243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33872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902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4819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4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9265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9266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9267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9268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9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926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288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10289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10290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10291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10292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10293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5288" y="456247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30-okt-06	28-nov-06	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2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950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6867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31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11313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11314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  <p:sp>
        <p:nvSpPr>
          <p:cNvPr id="11315" name="Rectangle 79"/>
          <p:cNvSpPr>
            <a:spLocks noChangeArrowheads="1"/>
          </p:cNvSpPr>
          <p:nvPr/>
        </p:nvSpPr>
        <p:spPr bwMode="auto">
          <a:xfrm>
            <a:off x="395288" y="313055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8-aug-06	5-sep-06	28</a:t>
            </a:r>
          </a:p>
        </p:txBody>
      </p:sp>
      <p:sp>
        <p:nvSpPr>
          <p:cNvPr id="11316" name="Rectangle 80"/>
          <p:cNvSpPr>
            <a:spLocks noChangeArrowheads="1"/>
          </p:cNvSpPr>
          <p:nvPr/>
        </p:nvSpPr>
        <p:spPr bwMode="auto">
          <a:xfrm>
            <a:off x="395288" y="360838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5-sep-06	3-okt-06	29</a:t>
            </a:r>
          </a:p>
        </p:txBody>
      </p:sp>
      <p:sp>
        <p:nvSpPr>
          <p:cNvPr id="11317" name="Rectangle 81"/>
          <p:cNvSpPr>
            <a:spLocks noChangeArrowheads="1"/>
          </p:cNvSpPr>
          <p:nvPr/>
        </p:nvSpPr>
        <p:spPr bwMode="auto">
          <a:xfrm>
            <a:off x="395288" y="4084638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3-okt-06	30-okt-06	27</a:t>
            </a:r>
          </a:p>
        </p:txBody>
      </p:sp>
      <p:sp>
        <p:nvSpPr>
          <p:cNvPr id="11318" name="Rectangle 82"/>
          <p:cNvSpPr>
            <a:spLocks noChangeArrowheads="1"/>
          </p:cNvSpPr>
          <p:nvPr/>
        </p:nvSpPr>
        <p:spPr bwMode="auto">
          <a:xfrm>
            <a:off x="395288" y="456247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30-okt-06	28-nov-06	29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395288" y="503872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28-nov-06	26-dec-06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4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b</a:t>
            </a:r>
            <a:r>
              <a:rPr lang="nl-NL" altLang="nl-NL" sz="3200" dirty="0" smtClean="0"/>
              <a:t>lijken 2 </a:t>
            </a:r>
            <a:r>
              <a:rPr lang="nl-NL" altLang="nl-NL" sz="3200" baseline="30000" dirty="0" smtClean="0"/>
              <a:t>v</a:t>
            </a:r>
            <a:r>
              <a:rPr lang="nl-NL" altLang="nl-NL" sz="3200" dirty="0" smtClean="0"/>
              <a:t>/</a:t>
            </a:r>
            <a:r>
              <a:rPr lang="nl-NL" altLang="nl-NL" sz="2400" dirty="0" smtClean="0"/>
              <a:t>d</a:t>
            </a:r>
            <a:r>
              <a:rPr lang="nl-NL" altLang="nl-NL" sz="3200" dirty="0" smtClean="0"/>
              <a:t> 30 cycli 26 dagen te duren</a:t>
            </a:r>
            <a:endParaRPr lang="nl-NL" altLang="nl-NL" sz="32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  <p:extLst>
      <p:ext uri="{BB962C8B-B14F-4D97-AF65-F5344CB8AC3E}">
        <p14:creationId xmlns:p14="http://schemas.microsoft.com/office/powerpoint/2010/main" val="318827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dus de kans op cyclus van 26 dagen is 2/30 </a:t>
            </a:r>
            <a:endParaRPr lang="nl-NL" altLang="nl-NL" sz="32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</p:spTree>
    <p:extLst>
      <p:ext uri="{BB962C8B-B14F-4D97-AF65-F5344CB8AC3E}">
        <p14:creationId xmlns:p14="http://schemas.microsoft.com/office/powerpoint/2010/main" val="6539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827088" y="5229225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dus de kans op cyclus van 26 dagen is 2/30 </a:t>
            </a:r>
            <a:endParaRPr lang="nl-NL" altLang="nl-NL" sz="3200" dirty="0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dertig cycli :</a:t>
            </a: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827088" y="5741987"/>
            <a:ext cx="8209408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 smtClean="0">
                <a:cs typeface="Arial" panose="020B0604020202020204" pitchFamily="34" charset="0"/>
              </a:rPr>
              <a:t>                                                            ≈ </a:t>
            </a:r>
            <a:r>
              <a:rPr lang="nl-NL" altLang="nl-NL" sz="3200" dirty="0" smtClean="0"/>
              <a:t>7% </a:t>
            </a: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963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0" grpId="0" autoUpdateAnimBg="0"/>
      <p:bldP spid="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14825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vele cycli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30425"/>
            <a:ext cx="7632700" cy="2306638"/>
          </a:xfrm>
        </p:spPr>
        <p:txBody>
          <a:bodyPr/>
          <a:lstStyle/>
          <a:p>
            <a:pPr eaLnBrk="1" hangingPunct="1"/>
            <a:r>
              <a:rPr lang="nl-NL" altLang="nl-NL" smtClean="0"/>
              <a:t>Twee Lowland bezoekers, </a:t>
            </a:r>
            <a:br>
              <a:rPr lang="nl-NL" altLang="nl-NL" smtClean="0"/>
            </a:br>
            <a:r>
              <a:rPr lang="nl-NL" altLang="nl-NL" smtClean="0"/>
              <a:t/>
            </a:r>
            <a:br>
              <a:rPr lang="nl-NL" altLang="nl-NL" smtClean="0"/>
            </a:br>
            <a:r>
              <a:rPr lang="nl-NL" altLang="nl-NL" smtClean="0"/>
              <a:t>een jongen en een meisje….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14825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384872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oneindig          	veel </a:t>
            </a:r>
            <a:r>
              <a:rPr lang="nl-NL" altLang="nl-NL" sz="3200" dirty="0" smtClean="0"/>
              <a:t>cycli…</a:t>
            </a:r>
            <a:endParaRPr lang="nl-NL" altLang="nl-NL" sz="32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…smelten de kolommen samen tot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 smtClean="0"/>
              <a:t>“de </a:t>
            </a:r>
            <a:r>
              <a:rPr lang="nl-NL" altLang="nl-NL" sz="3200" dirty="0"/>
              <a:t>normale verdeling”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 smtClean="0"/>
              <a:t>de </a:t>
            </a:r>
            <a:r>
              <a:rPr lang="nl-NL" altLang="nl-NL" sz="4000" dirty="0"/>
              <a:t>normale </a:t>
            </a:r>
            <a:r>
              <a:rPr lang="nl-NL" altLang="nl-NL" sz="4000" dirty="0" smtClean="0"/>
              <a:t>verdeling…</a:t>
            </a:r>
            <a:endParaRPr lang="nl-NL" altLang="nl-NL" sz="40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6284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 smtClean="0"/>
              <a:t>de </a:t>
            </a:r>
            <a:r>
              <a:rPr lang="nl-NL" altLang="nl-NL" sz="4000" dirty="0"/>
              <a:t>normale </a:t>
            </a:r>
            <a:r>
              <a:rPr lang="nl-NL" altLang="nl-NL" sz="4000" dirty="0" smtClean="0"/>
              <a:t>verdeling…</a:t>
            </a:r>
            <a:endParaRPr lang="nl-NL" altLang="nl-NL" sz="40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                                          Heel ‘normaal’ dus.</a:t>
            </a: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53947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 smtClean="0"/>
              <a:t>de </a:t>
            </a:r>
            <a:r>
              <a:rPr lang="nl-NL" altLang="nl-NL" sz="4000" dirty="0"/>
              <a:t>normale </a:t>
            </a:r>
            <a:r>
              <a:rPr lang="nl-NL" altLang="nl-NL" sz="4000" dirty="0" smtClean="0"/>
              <a:t>verdeling…</a:t>
            </a:r>
            <a:endParaRPr lang="nl-NL" altLang="nl-NL" sz="40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…kom je in de natuur heel vaak tegen. 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De grafiek laat zien hoe vaak iets voorkomt : </a:t>
            </a:r>
            <a:br>
              <a:rPr lang="nl-NL" altLang="nl-NL" sz="3200" dirty="0" smtClean="0"/>
            </a:br>
            <a:r>
              <a:rPr lang="nl-NL" altLang="nl-NL" sz="3200" dirty="0" smtClean="0"/>
              <a:t>          in het midden heel veel,</a:t>
            </a:r>
            <a:br>
              <a:rPr lang="nl-NL" altLang="nl-NL" sz="3200" dirty="0" smtClean="0"/>
            </a:br>
            <a:r>
              <a:rPr lang="nl-NL" altLang="nl-NL" sz="3200" dirty="0" smtClean="0"/>
              <a:t>          naar de zijkanten steeds minder,</a:t>
            </a:r>
            <a:br>
              <a:rPr lang="nl-NL" altLang="nl-NL" sz="3200" dirty="0" smtClean="0"/>
            </a:br>
            <a:r>
              <a:rPr lang="nl-NL" altLang="nl-NL" sz="3200" dirty="0" smtClean="0"/>
              <a:t>          aan de uiteinden heel weinig.</a:t>
            </a:r>
          </a:p>
          <a:p>
            <a:pPr eaLnBrk="1" hangingPunct="1">
              <a:spcBef>
                <a:spcPct val="20000"/>
              </a:spcBef>
            </a:pPr>
            <a:endParaRPr lang="nl-NL" altLang="nl-NL" sz="18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De grafiek wordt ook wel “klok-curve” genoemd.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01633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59222" y="980728"/>
            <a:ext cx="9181330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4000" dirty="0" smtClean="0"/>
              <a:t>de </a:t>
            </a:r>
            <a:r>
              <a:rPr lang="nl-NL" altLang="nl-NL" sz="4000" dirty="0"/>
              <a:t>normale </a:t>
            </a:r>
            <a:r>
              <a:rPr lang="nl-NL" altLang="nl-NL" sz="4000" dirty="0" smtClean="0"/>
              <a:t>verdeling</a:t>
            </a:r>
            <a:endParaRPr lang="nl-NL" altLang="nl-NL" sz="40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 smtClean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En het leuke is, de formule is bekend.</a:t>
            </a:r>
            <a:br>
              <a:rPr lang="nl-NL" altLang="nl-NL" sz="3200" dirty="0" smtClean="0"/>
            </a:br>
            <a:r>
              <a:rPr lang="nl-NL" altLang="nl-NL" sz="3200" dirty="0" smtClean="0"/>
              <a:t>Je kan er mee rekenen.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/>
            </a:r>
            <a:br>
              <a:rPr lang="nl-NL" altLang="nl-NL" sz="3200" dirty="0" smtClean="0"/>
            </a:br>
            <a:r>
              <a:rPr lang="nl-NL" altLang="nl-NL" sz="3200" dirty="0" smtClean="0"/>
              <a:t>Je kan dus uitrekenen wat de kans is…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53149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25 dagen :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normaliter de kans </a:t>
            </a:r>
            <a:r>
              <a:rPr lang="nl-NL" altLang="nl-NL" sz="3200" dirty="0"/>
              <a:t>dat </a:t>
            </a:r>
            <a:endParaRPr lang="nl-NL" altLang="nl-NL" sz="3200" dirty="0" smtClean="0"/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 smtClean="0"/>
              <a:t>het meisje ongesteld </a:t>
            </a:r>
            <a:r>
              <a:rPr lang="nl-NL" altLang="nl-NL" sz="3200" dirty="0"/>
              <a:t>is = 0,1 %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26 dagen </a:t>
            </a: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27 dagen :</a:t>
            </a:r>
          </a:p>
        </p:txBody>
      </p:sp>
      <p:sp>
        <p:nvSpPr>
          <p:cNvPr id="17412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16 %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28 dagen :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50 %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28 dagen :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50 </a:t>
            </a:r>
            <a:r>
              <a:rPr lang="nl-NL" altLang="nl-NL" sz="3200" dirty="0" smtClean="0"/>
              <a:t>%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                           in de helft van de gevallen</a:t>
            </a: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4869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130425"/>
            <a:ext cx="7632700" cy="2306638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Twee </a:t>
            </a:r>
            <a:r>
              <a:rPr lang="nl-NL" altLang="nl-NL" dirty="0" err="1" smtClean="0"/>
              <a:t>Lowland</a:t>
            </a:r>
            <a:r>
              <a:rPr lang="nl-NL" altLang="nl-NL" dirty="0" smtClean="0"/>
              <a:t> bezoekers, </a:t>
            </a:r>
            <a:br>
              <a:rPr lang="nl-NL" altLang="nl-NL" dirty="0" smtClean="0"/>
            </a:b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gaan helemaal los…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21423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29 dagen :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84 %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30 dagen 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al ongesteld is = 98 %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30 dagen :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831691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</a:t>
            </a:r>
            <a:r>
              <a:rPr lang="nl-NL" altLang="nl-NL" sz="3200" dirty="0" smtClean="0"/>
              <a:t>nog ongesteld wordt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 smtClean="0"/>
              <a:t>nog maar 2 % …</a:t>
            </a: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278347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30 </a:t>
            </a:r>
            <a:r>
              <a:rPr lang="nl-NL" altLang="nl-NL" sz="3200" dirty="0" smtClean="0"/>
              <a:t>dagen</a:t>
            </a:r>
            <a:br>
              <a:rPr lang="nl-NL" altLang="nl-NL" sz="3200" dirty="0" smtClean="0"/>
            </a:br>
            <a:r>
              <a:rPr lang="nl-NL" altLang="nl-NL" sz="3200" dirty="0" smtClean="0"/>
              <a:t>        en</a:t>
            </a:r>
            <a:br>
              <a:rPr lang="nl-NL" altLang="nl-NL" sz="3200" dirty="0" smtClean="0"/>
            </a:br>
            <a:r>
              <a:rPr lang="nl-NL" altLang="nl-NL" sz="3200" dirty="0" smtClean="0"/>
              <a:t>nog </a:t>
            </a:r>
            <a:r>
              <a:rPr lang="nl-NL" altLang="nl-NL" sz="3200" dirty="0"/>
              <a:t>steeds niet ongesteld…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zwanger is = 98 %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31 </a:t>
            </a:r>
            <a:r>
              <a:rPr lang="nl-NL" altLang="nl-NL" sz="3200" dirty="0" smtClean="0"/>
              <a:t>dagen en </a:t>
            </a:r>
            <a:r>
              <a:rPr lang="nl-NL" altLang="nl-NL" sz="3200" dirty="0"/>
              <a:t>nog steeds niet ongesteld…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zwanger is = 99,9 %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827088" y="2728913"/>
            <a:ext cx="3116262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Na 32 dagen </a:t>
            </a:r>
            <a:r>
              <a:rPr lang="nl-NL" altLang="nl-NL" sz="3200" dirty="0" smtClean="0"/>
              <a:t>en nog </a:t>
            </a:r>
            <a:r>
              <a:rPr lang="nl-NL" altLang="nl-NL" sz="3200" dirty="0"/>
              <a:t>steeds niet ongesteld…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</p:txBody>
      </p:sp>
      <p:sp>
        <p:nvSpPr>
          <p:cNvPr id="23556" name="Text Box 9"/>
          <p:cNvSpPr txBox="1">
            <a:spLocks noChangeArrowheads="1"/>
          </p:cNvSpPr>
          <p:nvPr/>
        </p:nvSpPr>
        <p:spPr bwMode="auto">
          <a:xfrm>
            <a:off x="827088" y="5229225"/>
            <a:ext cx="7993062" cy="70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… </a:t>
            </a:r>
            <a:r>
              <a:rPr lang="nl-NL" altLang="nl-NL" sz="3200" dirty="0" smtClean="0"/>
              <a:t>is de kans </a:t>
            </a:r>
            <a:r>
              <a:rPr lang="nl-NL" altLang="nl-NL" sz="3200" dirty="0"/>
              <a:t>dat ze zwanger is = 99,997 %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74168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32 dagen kan je gerust zeggen :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/>
              <a:t>		 dat meisje is zwanger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4005263"/>
            <a:ext cx="7993062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kans dat ze niet zwanger is, is </a:t>
            </a:r>
            <a:r>
              <a:rPr lang="nl-NL" altLang="nl-NL" sz="3200" dirty="0" smtClean="0"/>
              <a:t>miniem.</a:t>
            </a:r>
            <a:endParaRPr lang="nl-NL" alt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74168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/>
              <a:t>Na 32 dagen kan je gerust zeggen :</a:t>
            </a:r>
          </a:p>
          <a:p>
            <a:pPr eaLnBrk="1" hangingPunct="1">
              <a:spcBef>
                <a:spcPct val="20000"/>
              </a:spcBef>
            </a:pPr>
            <a:r>
              <a:rPr lang="nl-NL" altLang="nl-NL" sz="3200"/>
              <a:t>		 dat meisje is zwanger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827088" y="4005263"/>
            <a:ext cx="7993062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nl-NL" altLang="nl-NL" sz="3200" dirty="0"/>
              <a:t>De kans dat ze niet zwanger is, is </a:t>
            </a:r>
            <a:r>
              <a:rPr lang="nl-NL" altLang="nl-NL" sz="3200" dirty="0" smtClean="0"/>
              <a:t>miniem</a:t>
            </a:r>
          </a:p>
          <a:p>
            <a:pPr eaLnBrk="1" hangingPunct="1">
              <a:spcBef>
                <a:spcPct val="20000"/>
              </a:spcBef>
            </a:pPr>
            <a:endParaRPr lang="nl-NL" altLang="nl-NL" sz="3200" dirty="0"/>
          </a:p>
          <a:p>
            <a:pPr eaLnBrk="1" hangingPunct="1">
              <a:spcBef>
                <a:spcPct val="20000"/>
              </a:spcBef>
            </a:pPr>
            <a:r>
              <a:rPr lang="nl-NL" altLang="nl-NL" sz="3200" dirty="0" smtClean="0"/>
              <a:t>En dat is precies wat ze bedoelen met</a:t>
            </a:r>
          </a:p>
          <a:p>
            <a:pPr algn="ctr" eaLnBrk="1" hangingPunct="1">
              <a:spcBef>
                <a:spcPct val="20000"/>
              </a:spcBef>
            </a:pPr>
            <a:r>
              <a:rPr lang="nl-NL" altLang="nl-NL" sz="3200" dirty="0" smtClean="0"/>
              <a:t>statistisch significant</a:t>
            </a:r>
            <a:endParaRPr lang="nl-NL" altLang="nl-NL" sz="3200" dirty="0"/>
          </a:p>
        </p:txBody>
      </p:sp>
    </p:spTree>
    <p:extLst>
      <p:ext uri="{BB962C8B-B14F-4D97-AF65-F5344CB8AC3E}">
        <p14:creationId xmlns:p14="http://schemas.microsoft.com/office/powerpoint/2010/main" val="403872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8413"/>
            <a:ext cx="7772400" cy="1470025"/>
          </a:xfrm>
        </p:spPr>
        <p:txBody>
          <a:bodyPr/>
          <a:lstStyle/>
          <a:p>
            <a:pPr eaLnBrk="1" hangingPunct="1"/>
            <a:r>
              <a:rPr lang="nl-NL" altLang="nl-NL" smtClean="0"/>
              <a:t>Statistisch significant 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024188"/>
            <a:ext cx="7775575" cy="1752600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Neem maar aan dat het waar is,</a:t>
            </a:r>
          </a:p>
          <a:p>
            <a:pPr eaLnBrk="1" hangingPunct="1"/>
            <a:r>
              <a:rPr lang="nl-NL" altLang="nl-NL" dirty="0" smtClean="0"/>
              <a:t>want de kans dat het niet waar is, </a:t>
            </a:r>
          </a:p>
          <a:p>
            <a:pPr eaLnBrk="1" hangingPunct="1"/>
            <a:r>
              <a:rPr lang="nl-NL" altLang="nl-NL" dirty="0" smtClean="0"/>
              <a:t>is </a:t>
            </a:r>
            <a:r>
              <a:rPr lang="nl-NL" altLang="nl-NL" dirty="0" smtClean="0"/>
              <a:t>te </a:t>
            </a:r>
            <a:r>
              <a:rPr lang="nl-NL" altLang="nl-NL" dirty="0" smtClean="0"/>
              <a:t>klein.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2306638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Twee </a:t>
            </a:r>
            <a:r>
              <a:rPr lang="nl-NL" altLang="nl-NL" dirty="0" err="1" smtClean="0"/>
              <a:t>Lowland</a:t>
            </a:r>
            <a:r>
              <a:rPr lang="nl-NL" altLang="nl-NL" dirty="0" smtClean="0"/>
              <a:t> bezoekers, </a:t>
            </a:r>
            <a:br>
              <a:rPr lang="nl-NL" altLang="nl-NL" dirty="0" smtClean="0"/>
            </a:b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eindigen in een klein tentje….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65468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90000"/>
            <a:ext cx="9144000" cy="3458815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Twee </a:t>
            </a:r>
            <a:r>
              <a:rPr lang="nl-NL" altLang="nl-NL" dirty="0" err="1" smtClean="0"/>
              <a:t>Lowland</a:t>
            </a:r>
            <a:r>
              <a:rPr lang="nl-NL" altLang="nl-NL" dirty="0" smtClean="0"/>
              <a:t> bezoekers</a:t>
            </a:r>
            <a:r>
              <a:rPr lang="nl-NL" altLang="nl-NL" dirty="0" smtClean="0"/>
              <a:t>,</a:t>
            </a:r>
            <a:br>
              <a:rPr lang="nl-NL" altLang="nl-NL" dirty="0" smtClean="0"/>
            </a:b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eenmaal weer thuis, </a:t>
            </a:r>
            <a:br>
              <a:rPr lang="nl-NL" altLang="nl-NL" dirty="0" smtClean="0"/>
            </a:br>
            <a:r>
              <a:rPr lang="nl-NL" altLang="nl-NL" dirty="0" smtClean="0"/>
              <a:t>maken ze zich zorgen 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422794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2306638"/>
          </a:xfrm>
        </p:spPr>
        <p:txBody>
          <a:bodyPr/>
          <a:lstStyle/>
          <a:p>
            <a:pPr eaLnBrk="1" hangingPunct="1"/>
            <a:r>
              <a:rPr lang="nl-NL" altLang="nl-NL" dirty="0" smtClean="0"/>
              <a:t>Gelukkig heeft het meisje</a:t>
            </a:r>
            <a:br>
              <a:rPr lang="nl-NL" altLang="nl-NL" dirty="0" smtClean="0"/>
            </a:br>
            <a:r>
              <a:rPr lang="nl-NL" altLang="nl-NL" dirty="0" smtClean="0"/>
              <a:t>een regelmatige cyclus :</a:t>
            </a: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5445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81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9699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977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723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168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830" name="Picture 8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908050"/>
            <a:ext cx="43053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323850" y="549275"/>
          <a:ext cx="3959225" cy="5303839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dag vorige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nl-NL" altLang="nl-NL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</a:t>
                      </a: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deze menstruatie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Duur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van deze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Cyclus</a:t>
                      </a:r>
                      <a:endParaRPr kumimoji="0" lang="nl-NL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192" name="Rectangle 76"/>
          <p:cNvSpPr>
            <a:spLocks noChangeArrowheads="1"/>
          </p:cNvSpPr>
          <p:nvPr/>
        </p:nvSpPr>
        <p:spPr bwMode="auto">
          <a:xfrm>
            <a:off x="395288" y="17002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15-mei-06	12-jun-06	28</a:t>
            </a:r>
          </a:p>
        </p:txBody>
      </p:sp>
      <p:sp>
        <p:nvSpPr>
          <p:cNvPr id="6193" name="Rectangle 77"/>
          <p:cNvSpPr>
            <a:spLocks noChangeArrowheads="1"/>
          </p:cNvSpPr>
          <p:nvPr/>
        </p:nvSpPr>
        <p:spPr bwMode="auto">
          <a:xfrm>
            <a:off x="395288" y="217646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12-jun-06	11-jul-06	29	</a:t>
            </a:r>
          </a:p>
        </p:txBody>
      </p:sp>
      <p:sp>
        <p:nvSpPr>
          <p:cNvPr id="31822" name="Rectangle 78"/>
          <p:cNvSpPr>
            <a:spLocks noChangeArrowheads="1"/>
          </p:cNvSpPr>
          <p:nvPr/>
        </p:nvSpPr>
        <p:spPr bwMode="auto">
          <a:xfrm>
            <a:off x="395288" y="2654300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9238" algn="l"/>
                <a:tab pos="30527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1800">
                <a:solidFill>
                  <a:srgbClr val="3333FF"/>
                </a:solidFill>
              </a:rPr>
              <a:t>11-jul-06	8-aug-06	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22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825</Words>
  <Application>Microsoft Office PowerPoint</Application>
  <PresentationFormat>Diavoorstelling (4:3)</PresentationFormat>
  <Paragraphs>155</Paragraphs>
  <Slides>38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38</vt:i4>
      </vt:variant>
    </vt:vector>
  </HeadingPairs>
  <TitlesOfParts>
    <vt:vector size="42" baseType="lpstr">
      <vt:lpstr>Arial</vt:lpstr>
      <vt:lpstr>Calibri</vt:lpstr>
      <vt:lpstr>Symbol</vt:lpstr>
      <vt:lpstr>Standaardontwerp</vt:lpstr>
      <vt:lpstr>Wat betekent  ‘statistisch significant’ ?</vt:lpstr>
      <vt:lpstr>Twee Lowland bezoekers,   een jongen en een meisje….</vt:lpstr>
      <vt:lpstr>Twee Lowland bezoekers,   gaan helemaal los…</vt:lpstr>
      <vt:lpstr>Twee Lowland bezoekers,   eindigen in een klein tentje….</vt:lpstr>
      <vt:lpstr>Twee Lowland bezoekers,  eenmaal weer thuis,  maken ze zich zorgen </vt:lpstr>
      <vt:lpstr>Gelukkig heeft het meisje een regelmatige cyclus 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Statistisch significant :</vt:lpstr>
    </vt:vector>
  </TitlesOfParts>
  <Company>RSG Magister Alvinus, Sneek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betekent  ‘statistisch significant’ ?</dc:title>
  <dc:creator>Mojet</dc:creator>
  <cp:lastModifiedBy>Mart Mojet</cp:lastModifiedBy>
  <cp:revision>37</cp:revision>
  <dcterms:created xsi:type="dcterms:W3CDTF">2008-08-04T07:50:03Z</dcterms:created>
  <dcterms:modified xsi:type="dcterms:W3CDTF">2020-03-13T11:24:16Z</dcterms:modified>
</cp:coreProperties>
</file>